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5" r:id="rId12"/>
    <p:sldId id="271" r:id="rId13"/>
    <p:sldId id="272" r:id="rId14"/>
    <p:sldId id="274" r:id="rId15"/>
    <p:sldId id="275" r:id="rId16"/>
    <p:sldId id="273" r:id="rId17"/>
    <p:sldId id="276" r:id="rId18"/>
    <p:sldId id="277" r:id="rId19"/>
    <p:sldId id="278" r:id="rId20"/>
    <p:sldId id="279" r:id="rId21"/>
    <p:sldId id="280" r:id="rId22"/>
    <p:sldId id="281" r:id="rId23"/>
    <p:sldId id="269" r:id="rId24"/>
    <p:sldId id="266" r:id="rId25"/>
    <p:sldId id="268" r:id="rId26"/>
    <p:sldId id="267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7" autoAdjust="0"/>
    <p:restoredTop sz="95332" autoAdjust="0"/>
  </p:normalViewPr>
  <p:slideViewPr>
    <p:cSldViewPr snapToGrid="0">
      <p:cViewPr>
        <p:scale>
          <a:sx n="75" d="100"/>
          <a:sy n="75" d="100"/>
        </p:scale>
        <p:origin x="854" y="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851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3083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8973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147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2168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80129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65841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59180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9354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1115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906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897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0236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889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339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1478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345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F690A6B-BBEB-4C2A-8EF0-A4869FC4D7EF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665C009-11F1-49F7-AA4C-8ADA6AAF26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6134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  <p:sldLayoutId id="2147483853" r:id="rId13"/>
    <p:sldLayoutId id="2147483854" r:id="rId14"/>
    <p:sldLayoutId id="2147483855" r:id="rId15"/>
    <p:sldLayoutId id="2147483856" r:id="rId16"/>
    <p:sldLayoutId id="214748385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Курсовая работа по дисциплине </a:t>
            </a:r>
            <a:r>
              <a:rPr lang="en-US" dirty="0" smtClean="0"/>
              <a:t>“</a:t>
            </a:r>
            <a:r>
              <a:rPr lang="ru-RU" dirty="0" smtClean="0"/>
              <a:t>Программирование мобильных устройств</a:t>
            </a:r>
            <a:r>
              <a:rPr lang="en-US" dirty="0" smtClean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Выполнил</a:t>
            </a:r>
            <a:r>
              <a:rPr lang="en-US" dirty="0" smtClean="0"/>
              <a:t>: </a:t>
            </a:r>
            <a:r>
              <a:rPr lang="ru-RU" dirty="0" smtClean="0"/>
              <a:t>студент группы бвт2001 ТИМОШИН А.В.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041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Файл </a:t>
            </a:r>
            <a:r>
              <a:rPr lang="en-US" dirty="0" err="1" smtClean="0"/>
              <a:t>Utils.kt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3115" y="2298700"/>
            <a:ext cx="8761412" cy="3416300"/>
          </a:xfrm>
        </p:spPr>
        <p:txBody>
          <a:bodyPr/>
          <a:lstStyle/>
          <a:p>
            <a:r>
              <a:rPr lang="ru-RU" dirty="0" smtClean="0"/>
              <a:t>Отдельно для удобства был создан файл </a:t>
            </a:r>
            <a:r>
              <a:rPr lang="en-US" dirty="0" err="1" smtClean="0"/>
              <a:t>Utils.kt</a:t>
            </a:r>
            <a:r>
              <a:rPr lang="en-US" dirty="0" smtClean="0"/>
              <a:t>, </a:t>
            </a:r>
            <a:r>
              <a:rPr lang="ru-RU" dirty="0" smtClean="0"/>
              <a:t>в который входит набор полезного инструментария</a:t>
            </a:r>
            <a:r>
              <a:rPr lang="en-US" dirty="0" smtClean="0"/>
              <a:t>,</a:t>
            </a:r>
            <a:r>
              <a:rPr lang="ru-RU" dirty="0" smtClean="0"/>
              <a:t> такой как</a:t>
            </a:r>
            <a:r>
              <a:rPr lang="en-US" dirty="0" smtClean="0"/>
              <a:t>:</a:t>
            </a:r>
            <a:r>
              <a:rPr lang="ru-RU" dirty="0" smtClean="0"/>
              <a:t> вывод сообщений об ошибках</a:t>
            </a:r>
            <a:r>
              <a:rPr lang="en-US" dirty="0" smtClean="0"/>
              <a:t>,</a:t>
            </a:r>
            <a:r>
              <a:rPr lang="ru-RU" dirty="0" smtClean="0"/>
              <a:t> </a:t>
            </a:r>
            <a:r>
              <a:rPr lang="ru-RU" dirty="0" err="1" smtClean="0"/>
              <a:t>валидация</a:t>
            </a:r>
            <a:r>
              <a:rPr lang="ru-RU" dirty="0" smtClean="0"/>
              <a:t> данных в полях ввода и установка в конфигурацию языка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17" y="3486642"/>
            <a:ext cx="7192363" cy="171208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468" y="4685779"/>
            <a:ext cx="5876998" cy="2058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107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SplashScreen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4955" y="2603500"/>
            <a:ext cx="6617445" cy="3416300"/>
          </a:xfrm>
        </p:spPr>
        <p:txBody>
          <a:bodyPr/>
          <a:lstStyle/>
          <a:p>
            <a:r>
              <a:rPr lang="ru-RU" dirty="0" smtClean="0"/>
              <a:t>Запускается при запуске приложения. Во время работы</a:t>
            </a:r>
            <a:r>
              <a:rPr lang="en-US" dirty="0" smtClean="0"/>
              <a:t> </a:t>
            </a:r>
            <a:r>
              <a:rPr lang="en-US" dirty="0" err="1" smtClean="0"/>
              <a:t>SplashScreen</a:t>
            </a:r>
            <a:r>
              <a:rPr lang="en-US" dirty="0" smtClean="0"/>
              <a:t> </a:t>
            </a:r>
            <a:r>
              <a:rPr lang="ru-RU" dirty="0" smtClean="0"/>
              <a:t>приложение проверяет</a:t>
            </a:r>
            <a:r>
              <a:rPr lang="en-US" dirty="0" smtClean="0"/>
              <a:t>,</a:t>
            </a:r>
            <a:r>
              <a:rPr lang="ru-RU" dirty="0" smtClean="0"/>
              <a:t> был ли просмотрен </a:t>
            </a:r>
            <a:r>
              <a:rPr lang="en-US" dirty="0" smtClean="0"/>
              <a:t>Onboarding, </a:t>
            </a:r>
            <a:r>
              <a:rPr lang="ru-RU" dirty="0" smtClean="0"/>
              <a:t>ожидает инициализации </a:t>
            </a:r>
            <a:r>
              <a:rPr lang="en-US" dirty="0" err="1" smtClean="0"/>
              <a:t>supabase</a:t>
            </a:r>
            <a:r>
              <a:rPr lang="en-US" dirty="0" smtClean="0"/>
              <a:t> </a:t>
            </a:r>
            <a:r>
              <a:rPr lang="ru-RU" dirty="0" smtClean="0"/>
              <a:t>клиента</a:t>
            </a:r>
            <a:r>
              <a:rPr lang="en-US" dirty="0" smtClean="0"/>
              <a:t>,</a:t>
            </a:r>
            <a:r>
              <a:rPr lang="ru-RU" dirty="0" smtClean="0"/>
              <a:t> проверяет наличие сессии</a:t>
            </a:r>
            <a:r>
              <a:rPr lang="en-US" dirty="0" smtClean="0"/>
              <a:t>,</a:t>
            </a:r>
            <a:r>
              <a:rPr lang="ru-RU" dirty="0" smtClean="0"/>
              <a:t> которую</a:t>
            </a:r>
            <a:r>
              <a:rPr lang="en-US" dirty="0" smtClean="0"/>
              <a:t>,</a:t>
            </a:r>
            <a:r>
              <a:rPr lang="ru-RU" dirty="0" smtClean="0"/>
              <a:t> возможно</a:t>
            </a:r>
            <a:r>
              <a:rPr lang="en-US" dirty="0" smtClean="0"/>
              <a:t>,</a:t>
            </a:r>
            <a:r>
              <a:rPr lang="ru-RU" dirty="0" smtClean="0"/>
              <a:t> стоит обновить с помощью </a:t>
            </a:r>
            <a:r>
              <a:rPr lang="en-US" dirty="0" smtClean="0"/>
              <a:t>refresh </a:t>
            </a:r>
            <a:r>
              <a:rPr lang="ru-RU" dirty="0" err="1" smtClean="0"/>
              <a:t>токена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204" y="2412238"/>
            <a:ext cx="2509856" cy="432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4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Onboarding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38395" y="2278380"/>
            <a:ext cx="3142725" cy="3416300"/>
          </a:xfrm>
        </p:spPr>
        <p:txBody>
          <a:bodyPr/>
          <a:lstStyle/>
          <a:p>
            <a:r>
              <a:rPr lang="ru-RU" dirty="0" smtClean="0"/>
              <a:t>Запускается до тех пор</a:t>
            </a:r>
            <a:r>
              <a:rPr lang="en-US" dirty="0" smtClean="0"/>
              <a:t>,</a:t>
            </a:r>
            <a:r>
              <a:rPr lang="ru-RU" dirty="0" smtClean="0"/>
              <a:t> пока не будет пройден пользователем. После перезапуска показывает страницу на которой пользователь остановился в прошлый раз.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8316" y="2278380"/>
            <a:ext cx="2415636" cy="416152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952" y="2278380"/>
            <a:ext cx="2415636" cy="416152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9588" y="2278380"/>
            <a:ext cx="2415636" cy="416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95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Выбор языка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07355" y="3001326"/>
            <a:ext cx="5652245" cy="3416300"/>
          </a:xfrm>
        </p:spPr>
        <p:txBody>
          <a:bodyPr/>
          <a:lstStyle/>
          <a:p>
            <a:r>
              <a:rPr lang="ru-RU" dirty="0" smtClean="0"/>
              <a:t>Появляется после </a:t>
            </a:r>
            <a:r>
              <a:rPr lang="en-US" dirty="0" smtClean="0"/>
              <a:t>Onboarding.</a:t>
            </a:r>
            <a:r>
              <a:rPr lang="ru-RU" dirty="0" smtClean="0"/>
              <a:t> Также доступен вызов из меню пользователя. Назначает язык в конфигурацию приложения</a:t>
            </a:r>
            <a:r>
              <a:rPr lang="en-US" dirty="0" smtClean="0"/>
              <a:t>,</a:t>
            </a:r>
            <a:r>
              <a:rPr lang="ru-RU" dirty="0" smtClean="0"/>
              <a:t> а не в </a:t>
            </a:r>
            <a:r>
              <a:rPr lang="en-US" dirty="0" err="1" smtClean="0"/>
              <a:t>LocalStorage</a:t>
            </a:r>
            <a:r>
              <a:rPr lang="ru-RU" dirty="0" smtClean="0"/>
              <a:t>. Приложение полностью локализовано для русского и английского языков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196" y="2329180"/>
            <a:ext cx="2373215" cy="408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Экран входа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4955" y="2603500"/>
            <a:ext cx="7277845" cy="3416300"/>
          </a:xfrm>
        </p:spPr>
        <p:txBody>
          <a:bodyPr/>
          <a:lstStyle/>
          <a:p>
            <a:r>
              <a:rPr lang="ru-RU" dirty="0" smtClean="0"/>
              <a:t>Основной экран</a:t>
            </a:r>
            <a:r>
              <a:rPr lang="en-US" dirty="0" smtClean="0"/>
              <a:t>,</a:t>
            </a:r>
            <a:r>
              <a:rPr lang="ru-RU" dirty="0" smtClean="0"/>
              <a:t> появляющийся при пройденном </a:t>
            </a:r>
            <a:r>
              <a:rPr lang="en-US" dirty="0" smtClean="0"/>
              <a:t>Onboarding</a:t>
            </a:r>
            <a:r>
              <a:rPr lang="ru-RU" dirty="0" smtClean="0"/>
              <a:t> и отсутствующей сессии. С него имеется возможность перехода на экран регистрации.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3836" y="2346960"/>
            <a:ext cx="2556686" cy="44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11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Экран регистрации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18075" y="2522220"/>
            <a:ext cx="3823445" cy="3416300"/>
          </a:xfrm>
        </p:spPr>
        <p:txBody>
          <a:bodyPr/>
          <a:lstStyle/>
          <a:p>
            <a:r>
              <a:rPr lang="ru-RU" dirty="0" smtClean="0"/>
              <a:t>Экран с двумя этапами</a:t>
            </a:r>
            <a:r>
              <a:rPr lang="en-US" dirty="0" smtClean="0"/>
              <a:t>,</a:t>
            </a:r>
            <a:r>
              <a:rPr lang="ru-RU" dirty="0" smtClean="0"/>
              <a:t> производящий регистрацию пользователя. Получить доступ ко второму этапу нельзя</a:t>
            </a:r>
            <a:r>
              <a:rPr lang="en-US" dirty="0" smtClean="0"/>
              <a:t>,</a:t>
            </a:r>
            <a:r>
              <a:rPr lang="ru-RU" dirty="0" smtClean="0"/>
              <a:t> если указанный </a:t>
            </a:r>
            <a:r>
              <a:rPr lang="en-US" dirty="0" smtClean="0"/>
              <a:t>email </a:t>
            </a:r>
            <a:r>
              <a:rPr lang="ru-RU" dirty="0" smtClean="0"/>
              <a:t>уже зарегистрирован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475" y="2346960"/>
            <a:ext cx="2571337" cy="442976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1466" y="2346960"/>
            <a:ext cx="2571337" cy="442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8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Главное меню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4955" y="2603500"/>
            <a:ext cx="5824965" cy="3416300"/>
          </a:xfrm>
        </p:spPr>
        <p:txBody>
          <a:bodyPr/>
          <a:lstStyle/>
          <a:p>
            <a:r>
              <a:rPr lang="ru-RU" dirty="0" smtClean="0"/>
              <a:t>Основная активность</a:t>
            </a:r>
            <a:r>
              <a:rPr lang="en-US" dirty="0" smtClean="0"/>
              <a:t>,</a:t>
            </a:r>
            <a:r>
              <a:rPr lang="ru-RU" dirty="0"/>
              <a:t> </a:t>
            </a:r>
            <a:r>
              <a:rPr lang="ru-RU" dirty="0" smtClean="0"/>
              <a:t>открывающаяся при наличии активной сессии. Активность данного экрана продолжает существовать во время всего упражнения</a:t>
            </a:r>
            <a:r>
              <a:rPr lang="en-US" dirty="0" smtClean="0"/>
              <a:t>,</a:t>
            </a:r>
            <a:r>
              <a:rPr lang="ru-RU" dirty="0" smtClean="0"/>
              <a:t> пока не будет произведен выход пользователя и переход на страницу входа.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3564" y="2337736"/>
            <a:ext cx="2438436" cy="420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3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Профиль пользователя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0955" y="2501900"/>
            <a:ext cx="3589765" cy="3416300"/>
          </a:xfrm>
        </p:spPr>
        <p:txBody>
          <a:bodyPr/>
          <a:lstStyle/>
          <a:p>
            <a:r>
              <a:rPr lang="ru-RU" dirty="0" smtClean="0"/>
              <a:t>В профиле пользователя имеется возможность настроить язык приложения</a:t>
            </a:r>
            <a:r>
              <a:rPr lang="en-US" dirty="0" smtClean="0"/>
              <a:t>,</a:t>
            </a:r>
            <a:r>
              <a:rPr lang="ru-RU" dirty="0" smtClean="0"/>
              <a:t> сменить тему</a:t>
            </a:r>
            <a:r>
              <a:rPr lang="en-US" dirty="0" smtClean="0"/>
              <a:t>,</a:t>
            </a:r>
            <a:r>
              <a:rPr lang="ru-RU" dirty="0" smtClean="0"/>
              <a:t> выбрать новое изображение профиля или произвести выход из аккаунта.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9516" y="2247900"/>
            <a:ext cx="252858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38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Смена изображения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80635" y="2583180"/>
            <a:ext cx="3742165" cy="3416300"/>
          </a:xfrm>
        </p:spPr>
        <p:txBody>
          <a:bodyPr/>
          <a:lstStyle/>
          <a:p>
            <a:r>
              <a:rPr lang="ru-RU" dirty="0" smtClean="0"/>
              <a:t>Экран смены изображения</a:t>
            </a:r>
            <a:r>
              <a:rPr lang="en-US" dirty="0" smtClean="0"/>
              <a:t>,</a:t>
            </a:r>
            <a:r>
              <a:rPr lang="ru-RU" dirty="0" smtClean="0"/>
              <a:t> позволяющий выбрать существующее изображение из памяти или сделать новую фотографию с помощью камеры. Выбранное изображение можно обрезать до желаемых размеров с помощью квадратной рамки.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118" y="2349500"/>
            <a:ext cx="2481399" cy="427482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0984" y="2333369"/>
            <a:ext cx="2490763" cy="429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69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Угадай животное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51755" y="2593340"/>
            <a:ext cx="2736325" cy="3416300"/>
          </a:xfrm>
        </p:spPr>
        <p:txBody>
          <a:bodyPr/>
          <a:lstStyle/>
          <a:p>
            <a:r>
              <a:rPr lang="ru-RU" dirty="0" smtClean="0"/>
              <a:t>Первое упражнение.</a:t>
            </a:r>
          </a:p>
          <a:p>
            <a:r>
              <a:rPr lang="ru-RU" dirty="0" smtClean="0"/>
              <a:t>Предлагает пользователю дать название животному</a:t>
            </a:r>
            <a:r>
              <a:rPr lang="en-US" dirty="0" smtClean="0"/>
              <a:t>,</a:t>
            </a:r>
            <a:r>
              <a:rPr lang="ru-RU" dirty="0" smtClean="0"/>
              <a:t> изображенному на фото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576" y="2462371"/>
            <a:ext cx="2130124" cy="366966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220" y="2464180"/>
            <a:ext cx="2141780" cy="368974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6520" y="2462371"/>
            <a:ext cx="2130200" cy="366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9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Используемый стек библиотек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Помимо основных зависимостей</a:t>
            </a:r>
            <a:r>
              <a:rPr lang="en-US" dirty="0" smtClean="0"/>
              <a:t>,</a:t>
            </a:r>
            <a:r>
              <a:rPr lang="ru-RU" dirty="0" smtClean="0"/>
              <a:t> к примеру</a:t>
            </a:r>
            <a:r>
              <a:rPr lang="en-US" dirty="0" smtClean="0"/>
              <a:t>,</a:t>
            </a:r>
            <a:r>
              <a:rPr lang="ru-RU" dirty="0"/>
              <a:t> </a:t>
            </a:r>
            <a:r>
              <a:rPr lang="en-US" dirty="0" smtClean="0"/>
              <a:t>Material,</a:t>
            </a:r>
            <a:r>
              <a:rPr lang="ru-RU" dirty="0" smtClean="0"/>
              <a:t> были использованы следующие библиотеки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Supabase</a:t>
            </a:r>
            <a:r>
              <a:rPr lang="en-US" dirty="0" smtClean="0"/>
              <a:t> – </a:t>
            </a:r>
            <a:r>
              <a:rPr lang="ru-RU" dirty="0" smtClean="0"/>
              <a:t>для организации работы с сервером </a:t>
            </a:r>
            <a:r>
              <a:rPr lang="en-US" dirty="0" err="1" smtClean="0"/>
              <a:t>supabase</a:t>
            </a:r>
            <a:endParaRPr lang="ru-RU" dirty="0"/>
          </a:p>
          <a:p>
            <a:r>
              <a:rPr lang="en-US" dirty="0" err="1" smtClean="0"/>
              <a:t>Kotlinx</a:t>
            </a:r>
            <a:r>
              <a:rPr lang="en-US" dirty="0" smtClean="0"/>
              <a:t> Serialization JSON – </a:t>
            </a:r>
            <a:r>
              <a:rPr lang="ru-RU" dirty="0" smtClean="0"/>
              <a:t>для </a:t>
            </a:r>
            <a:r>
              <a:rPr lang="ru-RU" dirty="0" err="1" smtClean="0"/>
              <a:t>сериализации</a:t>
            </a:r>
            <a:r>
              <a:rPr lang="ru-RU" dirty="0" smtClean="0"/>
              <a:t> данных с сервера</a:t>
            </a:r>
          </a:p>
          <a:p>
            <a:r>
              <a:rPr lang="en-US" dirty="0" smtClean="0"/>
              <a:t>Coil – </a:t>
            </a:r>
            <a:r>
              <a:rPr lang="ru-RU" dirty="0" smtClean="0"/>
              <a:t>для </a:t>
            </a:r>
            <a:r>
              <a:rPr lang="ru-RU" dirty="0" err="1" smtClean="0"/>
              <a:t>отрисовки</a:t>
            </a:r>
            <a:r>
              <a:rPr lang="ru-RU" dirty="0" smtClean="0"/>
              <a:t> изображений по </a:t>
            </a:r>
            <a:r>
              <a:rPr lang="en-US" dirty="0" smtClean="0"/>
              <a:t>URL</a:t>
            </a:r>
          </a:p>
          <a:p>
            <a:r>
              <a:rPr lang="en-US" dirty="0" err="1" smtClean="0"/>
              <a:t>CropView</a:t>
            </a:r>
            <a:r>
              <a:rPr lang="en-US" dirty="0" smtClean="0"/>
              <a:t> – </a:t>
            </a:r>
            <a:r>
              <a:rPr lang="ru-RU" dirty="0" smtClean="0"/>
              <a:t>для возможности обрезки изображения</a:t>
            </a:r>
          </a:p>
        </p:txBody>
      </p:sp>
    </p:spTree>
    <p:extLst>
      <p:ext uri="{BB962C8B-B14F-4D97-AF65-F5344CB8AC3E}">
        <p14:creationId xmlns:p14="http://schemas.microsoft.com/office/powerpoint/2010/main" val="88551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Выбери слово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22873" y="3024906"/>
            <a:ext cx="3904725" cy="3416300"/>
          </a:xfrm>
        </p:spPr>
        <p:txBody>
          <a:bodyPr/>
          <a:lstStyle/>
          <a:p>
            <a:r>
              <a:rPr lang="ru-RU" dirty="0" smtClean="0"/>
              <a:t>Второе упражнение</a:t>
            </a:r>
          </a:p>
          <a:p>
            <a:r>
              <a:rPr lang="ru-RU" dirty="0" smtClean="0"/>
              <a:t>На выбор пользователю поступают 4 слова</a:t>
            </a:r>
            <a:r>
              <a:rPr lang="en-US" dirty="0" smtClean="0"/>
              <a:t>,</a:t>
            </a:r>
            <a:r>
              <a:rPr lang="ru-RU" dirty="0" smtClean="0"/>
              <a:t> одно из которых соответствует оригиналу на английском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919" y="2573020"/>
            <a:ext cx="2245361" cy="386818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7280" y="2573022"/>
            <a:ext cx="2245360" cy="386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6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Аудирование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31435" y="2603500"/>
            <a:ext cx="3681205" cy="3416300"/>
          </a:xfrm>
        </p:spPr>
        <p:txBody>
          <a:bodyPr/>
          <a:lstStyle/>
          <a:p>
            <a:r>
              <a:rPr lang="ru-RU" dirty="0" smtClean="0"/>
              <a:t>Третье упражнение</a:t>
            </a:r>
          </a:p>
          <a:p>
            <a:r>
              <a:rPr lang="ru-RU" dirty="0" smtClean="0"/>
              <a:t>Предлагает пользователю произнести слово. При нажатии на кнопку начинается прослушивание речи</a:t>
            </a:r>
            <a:r>
              <a:rPr lang="en-US" dirty="0" smtClean="0"/>
              <a:t>,</a:t>
            </a:r>
            <a:r>
              <a:rPr lang="ru-RU" dirty="0" smtClean="0"/>
              <a:t> которое само остановится при окончании человеческой речи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779" y="2284148"/>
            <a:ext cx="2168429" cy="373565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9207" y="2284148"/>
            <a:ext cx="2168429" cy="373565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7636" y="2284148"/>
            <a:ext cx="2168429" cy="373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8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Мультиплеер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02555" y="2593340"/>
            <a:ext cx="3396725" cy="3416300"/>
          </a:xfrm>
        </p:spPr>
        <p:txBody>
          <a:bodyPr/>
          <a:lstStyle/>
          <a:p>
            <a:r>
              <a:rPr lang="ru-RU" dirty="0" smtClean="0"/>
              <a:t>Был реализован режим игры с компьютером в упражнении выбери слово. Компьютерный игрок с вероятностью примерно 20</a:t>
            </a:r>
            <a:r>
              <a:rPr lang="en-US" dirty="0" smtClean="0"/>
              <a:t>% </a:t>
            </a:r>
            <a:r>
              <a:rPr lang="ru-RU" dirty="0" smtClean="0"/>
              <a:t>выбирает правильный вариант. Начисление баллов пользователю в таком режиме не предусмотрено.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500" y="2417321"/>
            <a:ext cx="2348500" cy="404586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1677" y="2417320"/>
            <a:ext cx="2348500" cy="404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73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 </a:t>
            </a:r>
            <a:r>
              <a:rPr lang="en-US" dirty="0" err="1" smtClean="0"/>
              <a:t>LocalStorage</a:t>
            </a:r>
            <a:r>
              <a:rPr lang="en-US" dirty="0" smtClean="0"/>
              <a:t>, </a:t>
            </a:r>
            <a:r>
              <a:rPr lang="ru-RU" dirty="0" smtClean="0"/>
              <a:t>используемый </a:t>
            </a:r>
            <a:r>
              <a:rPr lang="en-US" dirty="0" err="1" smtClean="0"/>
              <a:t>LanguageApplication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41125" y="3454899"/>
            <a:ext cx="5174955" cy="314926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59627"/>
            <a:ext cx="6289040" cy="280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64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Проверка на наличие сохраненной в кэше сессии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" y="3374692"/>
            <a:ext cx="5178393" cy="306825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018" y="1409161"/>
            <a:ext cx="7223982" cy="238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98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Получение всей информации о пользователе по его </a:t>
            </a:r>
            <a:r>
              <a:rPr lang="en-US" dirty="0" err="1" smtClean="0"/>
              <a:t>uuid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639" y="2390417"/>
            <a:ext cx="8681842" cy="410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33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Работа с таблицами на примере упражнения с животными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3" y="2706462"/>
            <a:ext cx="10155067" cy="321037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0153" y="4067809"/>
            <a:ext cx="3772426" cy="235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12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 приложении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Основой всего приложения является класс</a:t>
            </a:r>
            <a:r>
              <a:rPr lang="en-US" dirty="0" smtClean="0"/>
              <a:t> </a:t>
            </a:r>
            <a:r>
              <a:rPr lang="en-US" dirty="0" err="1" smtClean="0"/>
              <a:t>LanguageApplication</a:t>
            </a:r>
            <a:r>
              <a:rPr lang="en-US" dirty="0" smtClean="0"/>
              <a:t>, </a:t>
            </a:r>
            <a:r>
              <a:rPr lang="ru-RU" dirty="0" smtClean="0"/>
              <a:t>унаследованный от </a:t>
            </a:r>
            <a:r>
              <a:rPr lang="en-US" dirty="0" smtClean="0"/>
              <a:t>Application. </a:t>
            </a:r>
            <a:r>
              <a:rPr lang="ru-RU" dirty="0" smtClean="0"/>
              <a:t>В данном классе расположены 2 основных </a:t>
            </a:r>
            <a:r>
              <a:rPr lang="en-US" dirty="0" smtClean="0"/>
              <a:t>companion </a:t>
            </a:r>
            <a:r>
              <a:rPr lang="ru-RU" dirty="0" smtClean="0"/>
              <a:t>объекта</a:t>
            </a:r>
            <a:r>
              <a:rPr lang="en-US" dirty="0" smtClean="0"/>
              <a:t>,</a:t>
            </a:r>
            <a:r>
              <a:rPr lang="ru-RU" dirty="0" smtClean="0"/>
              <a:t> а именно</a:t>
            </a:r>
            <a:r>
              <a:rPr lang="en-US" dirty="0" smtClean="0"/>
              <a:t>,</a:t>
            </a:r>
            <a:r>
              <a:rPr lang="ru-RU" dirty="0" smtClean="0"/>
              <a:t> </a:t>
            </a:r>
            <a:r>
              <a:rPr lang="en-US" dirty="0" err="1" smtClean="0"/>
              <a:t>supabaseClient</a:t>
            </a:r>
            <a:r>
              <a:rPr lang="en-US" dirty="0" smtClean="0"/>
              <a:t>,</a:t>
            </a:r>
            <a:r>
              <a:rPr lang="ru-RU" dirty="0" smtClean="0"/>
              <a:t> для работы с сервером </a:t>
            </a:r>
            <a:r>
              <a:rPr lang="en-US" dirty="0" err="1" smtClean="0"/>
              <a:t>Supabase</a:t>
            </a:r>
            <a:r>
              <a:rPr lang="en-US" dirty="0" smtClean="0"/>
              <a:t> </a:t>
            </a:r>
            <a:r>
              <a:rPr lang="ru-RU" dirty="0" smtClean="0"/>
              <a:t>и </a:t>
            </a:r>
            <a:r>
              <a:rPr lang="en-US" dirty="0" err="1" smtClean="0"/>
              <a:t>localStorage</a:t>
            </a:r>
            <a:r>
              <a:rPr lang="ru-RU" dirty="0" smtClean="0"/>
              <a:t> для организации работы с </a:t>
            </a:r>
            <a:r>
              <a:rPr lang="en-US" dirty="0" smtClean="0"/>
              <a:t>shared preference.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039171" y="4399587"/>
            <a:ext cx="2124364" cy="102523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Application</a:t>
            </a:r>
            <a:endParaRPr lang="ru-RU" sz="12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883563" y="4399587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LanguageApplication</a:t>
            </a:r>
            <a:endParaRPr lang="ru-RU" sz="1200" dirty="0"/>
          </a:p>
        </p:txBody>
      </p:sp>
      <p:sp>
        <p:nvSpPr>
          <p:cNvPr id="9" name="Стрелка вправо 8"/>
          <p:cNvSpPr/>
          <p:nvPr/>
        </p:nvSpPr>
        <p:spPr>
          <a:xfrm>
            <a:off x="5163535" y="4821382"/>
            <a:ext cx="720028" cy="2586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8007927" y="4833696"/>
            <a:ext cx="1607128" cy="59112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</a:t>
            </a:r>
            <a:r>
              <a:rPr lang="en-US" sz="1200" dirty="0" err="1" smtClean="0"/>
              <a:t>upabaseClient</a:t>
            </a:r>
            <a:r>
              <a:rPr lang="en-US" sz="1200" dirty="0" smtClean="0"/>
              <a:t>, </a:t>
            </a:r>
            <a:r>
              <a:rPr lang="en-US" sz="1200" dirty="0" err="1"/>
              <a:t>l</a:t>
            </a:r>
            <a:r>
              <a:rPr lang="en-US" sz="1200" dirty="0" err="1" smtClean="0"/>
              <a:t>ocalStorage</a:t>
            </a:r>
            <a:endParaRPr lang="ru-RU" sz="12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7749309" y="5697296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LocalStorage</a:t>
            </a:r>
            <a:endParaRPr lang="ru-RU" sz="1200" dirty="0"/>
          </a:p>
        </p:txBody>
      </p:sp>
      <p:sp>
        <p:nvSpPr>
          <p:cNvPr id="12" name="Стрелка вверх 11"/>
          <p:cNvSpPr/>
          <p:nvPr/>
        </p:nvSpPr>
        <p:spPr>
          <a:xfrm>
            <a:off x="8667918" y="5424823"/>
            <a:ext cx="286327" cy="27247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23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Базовая активность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3827" y="2511136"/>
            <a:ext cx="5467518" cy="3898900"/>
          </a:xfrm>
        </p:spPr>
        <p:txBody>
          <a:bodyPr/>
          <a:lstStyle/>
          <a:p>
            <a:r>
              <a:rPr lang="ru-RU" dirty="0" smtClean="0"/>
              <a:t>Все активности унаследованы от базовой активности </a:t>
            </a:r>
            <a:r>
              <a:rPr lang="en-US" dirty="0" err="1" smtClean="0"/>
              <a:t>BaseActivity</a:t>
            </a:r>
            <a:r>
              <a:rPr lang="en-US" dirty="0" smtClean="0"/>
              <a:t>,</a:t>
            </a:r>
            <a:r>
              <a:rPr lang="ru-RU" dirty="0" smtClean="0"/>
              <a:t> которая в свою очередь реализует интерфейс </a:t>
            </a:r>
            <a:r>
              <a:rPr lang="en-US" dirty="0" err="1" smtClean="0"/>
              <a:t>NetworkStateListener</a:t>
            </a:r>
            <a:r>
              <a:rPr lang="en-US" dirty="0" smtClean="0"/>
              <a:t>, </a:t>
            </a:r>
            <a:r>
              <a:rPr lang="ru-RU" dirty="0" smtClean="0"/>
              <a:t>для возможности определения наличия сети сразу же всеми работающими активностями. Для этого в базовой активности есть поле объекта </a:t>
            </a:r>
            <a:r>
              <a:rPr lang="en-US" dirty="0" err="1" smtClean="0"/>
              <a:t>NetworkChangeReceiver</a:t>
            </a:r>
            <a:r>
              <a:rPr lang="en-US" dirty="0" smtClean="0"/>
              <a:t>, </a:t>
            </a:r>
            <a:r>
              <a:rPr lang="ru-RU" dirty="0" smtClean="0"/>
              <a:t>реализующий проверку на наличие доступа в интернет.</a:t>
            </a:r>
          </a:p>
          <a:p>
            <a:r>
              <a:rPr lang="ru-RU" dirty="0" smtClean="0"/>
              <a:t>Таким образом</a:t>
            </a:r>
            <a:r>
              <a:rPr lang="en-US" dirty="0" smtClean="0"/>
              <a:t>,</a:t>
            </a:r>
            <a:r>
              <a:rPr lang="ru-RU" dirty="0" smtClean="0"/>
              <a:t> в базовой активности при необходимости происходит </a:t>
            </a:r>
            <a:r>
              <a:rPr lang="ru-RU" dirty="0" err="1" smtClean="0"/>
              <a:t>отрисовка</a:t>
            </a:r>
            <a:r>
              <a:rPr lang="ru-RU" dirty="0" smtClean="0"/>
              <a:t> </a:t>
            </a:r>
            <a:r>
              <a:rPr lang="en-US" dirty="0" smtClean="0"/>
              <a:t>layout </a:t>
            </a:r>
            <a:r>
              <a:rPr lang="en-US" dirty="0" err="1" smtClean="0"/>
              <a:t>no_connection</a:t>
            </a:r>
            <a:r>
              <a:rPr lang="ru-RU" dirty="0" smtClean="0"/>
              <a:t>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318488" y="2511136"/>
            <a:ext cx="2124364" cy="102523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AppCompatActivity</a:t>
            </a:r>
            <a:endParaRPr lang="ru-RU" sz="12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7417208" y="4009929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BaseActivity</a:t>
            </a:r>
            <a:endParaRPr lang="ru-RU" sz="12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8623276" y="2511136"/>
            <a:ext cx="2124364" cy="102523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NetworkStateListener</a:t>
            </a:r>
            <a:endParaRPr lang="ru-RU" sz="1200" dirty="0"/>
          </a:p>
        </p:txBody>
      </p:sp>
      <p:sp>
        <p:nvSpPr>
          <p:cNvPr id="7" name="Стрелка вниз 6"/>
          <p:cNvSpPr/>
          <p:nvPr/>
        </p:nvSpPr>
        <p:spPr>
          <a:xfrm>
            <a:off x="7786663" y="3594868"/>
            <a:ext cx="258618" cy="3629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 вниз 7"/>
          <p:cNvSpPr/>
          <p:nvPr/>
        </p:nvSpPr>
        <p:spPr>
          <a:xfrm>
            <a:off x="9039006" y="3594868"/>
            <a:ext cx="258618" cy="3629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7934444" y="5035165"/>
            <a:ext cx="1607128" cy="59112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 smtClean="0"/>
              <a:t>NetworkChangeReceiver</a:t>
            </a:r>
            <a:endParaRPr lang="ru-RU" sz="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916366" y="4601056"/>
            <a:ext cx="2124364" cy="102523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BroadcastReceiver</a:t>
            </a:r>
            <a:endParaRPr lang="ru-RU" sz="1200" dirty="0"/>
          </a:p>
        </p:txBody>
      </p:sp>
      <p:sp>
        <p:nvSpPr>
          <p:cNvPr id="11" name="Стрелка влево 10"/>
          <p:cNvSpPr/>
          <p:nvPr/>
        </p:nvSpPr>
        <p:spPr>
          <a:xfrm>
            <a:off x="9576773" y="5235480"/>
            <a:ext cx="304392" cy="29556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88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Скругленный прямоугольник 21"/>
          <p:cNvSpPr/>
          <p:nvPr/>
        </p:nvSpPr>
        <p:spPr>
          <a:xfrm>
            <a:off x="73890" y="4193309"/>
            <a:ext cx="12062691" cy="167178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Активности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2591" y="2289463"/>
            <a:ext cx="8761412" cy="361373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Все активности логично являются дочерними классами </a:t>
            </a:r>
            <a:r>
              <a:rPr lang="en-US" dirty="0" err="1" smtClean="0"/>
              <a:t>BaseActivity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022888" y="2733100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BaseActivity</a:t>
            </a:r>
            <a:endParaRPr lang="ru-RU" sz="12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55570" y="4493299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SplashScreenActivity</a:t>
            </a:r>
            <a:endParaRPr lang="ru-RU" sz="12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2133987" y="4493299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OnboardingAcitivty</a:t>
            </a:r>
            <a:endParaRPr lang="ru-RU" sz="12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4112404" y="4493299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LanguageSelectActivity</a:t>
            </a:r>
            <a:endParaRPr lang="ru-RU" sz="12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6090821" y="4493299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LoginActivity</a:t>
            </a:r>
            <a:endParaRPr lang="en-US" sz="1200" dirty="0" smtClean="0"/>
          </a:p>
        </p:txBody>
      </p:sp>
      <p:sp>
        <p:nvSpPr>
          <p:cNvPr id="13" name="Прямоугольник 12"/>
          <p:cNvSpPr/>
          <p:nvPr/>
        </p:nvSpPr>
        <p:spPr>
          <a:xfrm>
            <a:off x="8128831" y="4493299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SignupActivity</a:t>
            </a:r>
            <a:endParaRPr lang="ru-RU" sz="12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10166841" y="4493299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MainActivity</a:t>
            </a:r>
            <a:endParaRPr lang="ru-RU" sz="12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161321" y="5135227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UserProfileActivity</a:t>
            </a:r>
            <a:endParaRPr lang="ru-RU" sz="1200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2139738" y="5124066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ChangeImageActivity</a:t>
            </a:r>
            <a:endParaRPr lang="ru-RU" sz="12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4112404" y="5135227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AnimalExerciseActivity</a:t>
            </a:r>
            <a:endParaRPr lang="ru-RU" sz="1200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6085070" y="5135227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AuditionExerciseActivity</a:t>
            </a:r>
            <a:endParaRPr lang="ru-RU" sz="1200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8128831" y="5124066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WordSelectActivity</a:t>
            </a:r>
            <a:endParaRPr lang="ru-RU" sz="1200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10166841" y="5124066"/>
            <a:ext cx="1876430" cy="466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MultiplayerActivity</a:t>
            </a:r>
            <a:endParaRPr lang="ru-RU" sz="1200" dirty="0"/>
          </a:p>
        </p:txBody>
      </p:sp>
      <p:sp>
        <p:nvSpPr>
          <p:cNvPr id="23" name="Стрелка вниз 22"/>
          <p:cNvSpPr/>
          <p:nvPr/>
        </p:nvSpPr>
        <p:spPr>
          <a:xfrm>
            <a:off x="5955761" y="3820390"/>
            <a:ext cx="258618" cy="3629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550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DataBase</a:t>
            </a:r>
            <a:r>
              <a:rPr lang="en-US" dirty="0" smtClean="0"/>
              <a:t> </a:t>
            </a:r>
            <a:r>
              <a:rPr lang="ru-RU" dirty="0" smtClean="0"/>
              <a:t>классы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7528" y="2575791"/>
            <a:ext cx="10630645" cy="712355"/>
          </a:xfrm>
        </p:spPr>
        <p:txBody>
          <a:bodyPr/>
          <a:lstStyle/>
          <a:p>
            <a:r>
              <a:rPr lang="ru-RU" dirty="0" smtClean="0"/>
              <a:t>Для организации корректной работы с базой данных были определены 4</a:t>
            </a:r>
            <a:r>
              <a:rPr lang="en-US" dirty="0" smtClean="0"/>
              <a:t> </a:t>
            </a:r>
            <a:r>
              <a:rPr lang="ru-RU" dirty="0" smtClean="0"/>
              <a:t>самостоятельных класса с аннотацией </a:t>
            </a:r>
            <a:r>
              <a:rPr lang="en-US" dirty="0" smtClean="0"/>
              <a:t>@Serializable</a:t>
            </a:r>
            <a:r>
              <a:rPr lang="ru-RU" dirty="0" smtClean="0"/>
              <a:t>.</a:t>
            </a:r>
          </a:p>
        </p:txBody>
      </p:sp>
      <p:grpSp>
        <p:nvGrpSpPr>
          <p:cNvPr id="8" name="Группа 7"/>
          <p:cNvGrpSpPr/>
          <p:nvPr/>
        </p:nvGrpSpPr>
        <p:grpSpPr>
          <a:xfrm>
            <a:off x="1032779" y="3518191"/>
            <a:ext cx="9924472" cy="1025236"/>
            <a:chOff x="931180" y="3896882"/>
            <a:chExt cx="9924472" cy="1025236"/>
          </a:xfrm>
        </p:grpSpPr>
        <p:sp>
          <p:nvSpPr>
            <p:cNvPr id="4" name="Прямоугольник 3"/>
            <p:cNvSpPr/>
            <p:nvPr/>
          </p:nvSpPr>
          <p:spPr>
            <a:xfrm>
              <a:off x="931180" y="3896882"/>
              <a:ext cx="2124364" cy="10252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Animal</a:t>
              </a:r>
              <a:endParaRPr lang="ru-RU" sz="1200" dirty="0"/>
            </a:p>
          </p:txBody>
        </p:sp>
        <p:sp>
          <p:nvSpPr>
            <p:cNvPr id="5" name="Прямоугольник 4"/>
            <p:cNvSpPr/>
            <p:nvPr/>
          </p:nvSpPr>
          <p:spPr>
            <a:xfrm>
              <a:off x="3531216" y="3896882"/>
              <a:ext cx="2124364" cy="10252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 smtClean="0"/>
                <a:t>AuditionExercise</a:t>
              </a:r>
              <a:endParaRPr lang="ru-RU" sz="1200" dirty="0"/>
            </a:p>
          </p:txBody>
        </p:sp>
        <p:sp>
          <p:nvSpPr>
            <p:cNvPr id="6" name="Прямоугольник 5"/>
            <p:cNvSpPr/>
            <p:nvPr/>
          </p:nvSpPr>
          <p:spPr>
            <a:xfrm>
              <a:off x="6131252" y="3896882"/>
              <a:ext cx="2124364" cy="10252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 smtClean="0"/>
                <a:t>UserInfo</a:t>
              </a:r>
              <a:endParaRPr lang="ru-RU" sz="1200" dirty="0"/>
            </a:p>
          </p:txBody>
        </p:sp>
        <p:sp>
          <p:nvSpPr>
            <p:cNvPr id="7" name="Прямоугольник 6"/>
            <p:cNvSpPr/>
            <p:nvPr/>
          </p:nvSpPr>
          <p:spPr>
            <a:xfrm>
              <a:off x="8731288" y="3896882"/>
              <a:ext cx="2124364" cy="10252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 smtClean="0"/>
                <a:t>WordExercise</a:t>
              </a:r>
              <a:endParaRPr lang="ru-RU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236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Менеджеры упражнений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68628" y="2446482"/>
            <a:ext cx="8761412" cy="980209"/>
          </a:xfrm>
        </p:spPr>
        <p:txBody>
          <a:bodyPr/>
          <a:lstStyle/>
          <a:p>
            <a:r>
              <a:rPr lang="ru-RU" dirty="0" smtClean="0"/>
              <a:t>Для реализации подсчета очков в упражнениях был реализован абстрактный класс </a:t>
            </a:r>
            <a:r>
              <a:rPr lang="en-US" dirty="0" err="1" smtClean="0"/>
              <a:t>GameManager</a:t>
            </a:r>
            <a:r>
              <a:rPr lang="en-US" dirty="0" smtClean="0"/>
              <a:t>.</a:t>
            </a:r>
            <a:r>
              <a:rPr lang="ru-RU" dirty="0" smtClean="0"/>
              <a:t> Также для упражнения с компьютером был реализован класс </a:t>
            </a:r>
            <a:r>
              <a:rPr lang="en-US" dirty="0" err="1" smtClean="0"/>
              <a:t>ComputerPlayer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159247" y="3426691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GameManager</a:t>
            </a:r>
            <a:endParaRPr lang="ru-RU" sz="1200" dirty="0"/>
          </a:p>
        </p:txBody>
      </p:sp>
      <p:sp>
        <p:nvSpPr>
          <p:cNvPr id="5" name="Стрелка вниз 4"/>
          <p:cNvSpPr/>
          <p:nvPr/>
        </p:nvSpPr>
        <p:spPr>
          <a:xfrm>
            <a:off x="1801501" y="4614718"/>
            <a:ext cx="258618" cy="3629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Стрелка вниз 5"/>
          <p:cNvSpPr/>
          <p:nvPr/>
        </p:nvSpPr>
        <p:spPr>
          <a:xfrm>
            <a:off x="4092120" y="4617220"/>
            <a:ext cx="258618" cy="3629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 вниз 6"/>
          <p:cNvSpPr/>
          <p:nvPr/>
        </p:nvSpPr>
        <p:spPr>
          <a:xfrm>
            <a:off x="6382739" y="4614718"/>
            <a:ext cx="258618" cy="3629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868628" y="5182755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AnimalGameManager</a:t>
            </a:r>
            <a:endParaRPr lang="ru-RU" sz="12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3159247" y="5182755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WordGameManager</a:t>
            </a:r>
            <a:endParaRPr lang="ru-RU" sz="12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449866" y="5203537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AuditionGameManager</a:t>
            </a:r>
            <a:endParaRPr lang="ru-RU" sz="12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8673358" y="4357448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ComputerPlayer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10312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Скругленный прямоугольник 10"/>
          <p:cNvSpPr/>
          <p:nvPr/>
        </p:nvSpPr>
        <p:spPr>
          <a:xfrm>
            <a:off x="915649" y="4516582"/>
            <a:ext cx="2124364" cy="191192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Адаптеры</a:t>
            </a:r>
            <a:r>
              <a:rPr lang="en-US" dirty="0" smtClean="0"/>
              <a:t> </a:t>
            </a:r>
            <a:r>
              <a:rPr lang="en-US" dirty="0" err="1" smtClean="0"/>
              <a:t>ViewPager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2226" y="2363355"/>
            <a:ext cx="11221773" cy="1358900"/>
          </a:xfrm>
        </p:spPr>
        <p:txBody>
          <a:bodyPr/>
          <a:lstStyle/>
          <a:p>
            <a:r>
              <a:rPr lang="ru-RU" dirty="0" smtClean="0"/>
              <a:t>Т.к. в приложении используются </a:t>
            </a:r>
            <a:r>
              <a:rPr lang="en-US" dirty="0" err="1" smtClean="0"/>
              <a:t>ViewPager</a:t>
            </a:r>
            <a:r>
              <a:rPr lang="en-US" dirty="0" smtClean="0"/>
              <a:t> </a:t>
            </a:r>
            <a:r>
              <a:rPr lang="ru-RU" dirty="0" smtClean="0"/>
              <a:t>элементы</a:t>
            </a:r>
            <a:r>
              <a:rPr lang="en-US" dirty="0" smtClean="0"/>
              <a:t>,</a:t>
            </a:r>
            <a:r>
              <a:rPr lang="ru-RU" dirty="0" smtClean="0"/>
              <a:t> необходимо было для них реализовать специальные адаптеры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915649" y="3209637"/>
            <a:ext cx="2124364" cy="102523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Fragment</a:t>
            </a:r>
            <a:endParaRPr lang="ru-RU" sz="12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039616" y="4672205"/>
            <a:ext cx="1876430" cy="46662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Onboarding1</a:t>
            </a:r>
            <a:endParaRPr lang="ru-RU" sz="12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1039616" y="5217463"/>
            <a:ext cx="1876430" cy="46662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Onboarding2</a:t>
            </a:r>
            <a:endParaRPr lang="ru-RU" sz="12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039616" y="5762721"/>
            <a:ext cx="1876430" cy="46662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Onboarding3</a:t>
            </a:r>
            <a:endParaRPr lang="ru-RU" sz="12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929080" y="3209637"/>
            <a:ext cx="2124364" cy="102523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FragmentStateAdapter</a:t>
            </a:r>
            <a:endParaRPr lang="ru-RU" sz="12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3617456" y="4921416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OnboardingVpAdapter</a:t>
            </a:r>
            <a:endParaRPr lang="ru-RU" sz="1200" dirty="0"/>
          </a:p>
        </p:txBody>
      </p:sp>
      <p:sp>
        <p:nvSpPr>
          <p:cNvPr id="12" name="Стрелка вниз 11"/>
          <p:cNvSpPr/>
          <p:nvPr/>
        </p:nvSpPr>
        <p:spPr>
          <a:xfrm>
            <a:off x="1837838" y="4295894"/>
            <a:ext cx="279986" cy="1637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право 12"/>
          <p:cNvSpPr/>
          <p:nvPr/>
        </p:nvSpPr>
        <p:spPr>
          <a:xfrm>
            <a:off x="3193473" y="5363536"/>
            <a:ext cx="295156" cy="1744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 вниз 13"/>
          <p:cNvSpPr/>
          <p:nvPr/>
        </p:nvSpPr>
        <p:spPr>
          <a:xfrm>
            <a:off x="4786297" y="4375727"/>
            <a:ext cx="313761" cy="3889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8849950" y="4715763"/>
            <a:ext cx="2124364" cy="131156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8849950" y="3270658"/>
            <a:ext cx="2124364" cy="102523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Fragment</a:t>
            </a:r>
            <a:endParaRPr lang="ru-RU" sz="12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8973917" y="4871386"/>
            <a:ext cx="1876430" cy="46662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SignupFragment1</a:t>
            </a:r>
            <a:endParaRPr lang="ru-RU" sz="12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973917" y="5416644"/>
            <a:ext cx="1876430" cy="46662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SignupFragment2</a:t>
            </a:r>
            <a:endParaRPr lang="ru-RU" sz="1200" dirty="0"/>
          </a:p>
        </p:txBody>
      </p:sp>
      <p:sp>
        <p:nvSpPr>
          <p:cNvPr id="20" name="Стрелка вниз 19"/>
          <p:cNvSpPr/>
          <p:nvPr/>
        </p:nvSpPr>
        <p:spPr>
          <a:xfrm>
            <a:off x="9772138" y="4356914"/>
            <a:ext cx="281675" cy="27264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6246019" y="4904026"/>
            <a:ext cx="2124364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SignupVpAdapter</a:t>
            </a:r>
            <a:endParaRPr lang="en-US" sz="1200" dirty="0" smtClean="0"/>
          </a:p>
        </p:txBody>
      </p:sp>
      <p:sp>
        <p:nvSpPr>
          <p:cNvPr id="22" name="Стрелка вниз 21"/>
          <p:cNvSpPr/>
          <p:nvPr/>
        </p:nvSpPr>
        <p:spPr>
          <a:xfrm>
            <a:off x="6896564" y="4375727"/>
            <a:ext cx="313761" cy="3889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Стрелка вправо 25"/>
          <p:cNvSpPr/>
          <p:nvPr/>
        </p:nvSpPr>
        <p:spPr>
          <a:xfrm rot="10800000">
            <a:off x="8473161" y="5326204"/>
            <a:ext cx="295156" cy="1744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70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Адаптеры </a:t>
            </a:r>
            <a:r>
              <a:rPr lang="en-US" dirty="0" err="1" smtClean="0"/>
              <a:t>RecyclerView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05937" y="2455718"/>
            <a:ext cx="8761412" cy="786245"/>
          </a:xfrm>
        </p:spPr>
        <p:txBody>
          <a:bodyPr/>
          <a:lstStyle/>
          <a:p>
            <a:r>
              <a:rPr lang="ru-RU" dirty="0"/>
              <a:t>Т.к. в приложении используются </a:t>
            </a:r>
            <a:r>
              <a:rPr lang="en-US" dirty="0" err="1" smtClean="0"/>
              <a:t>RecyclerView</a:t>
            </a:r>
            <a:r>
              <a:rPr lang="en-US" dirty="0" smtClean="0"/>
              <a:t> </a:t>
            </a:r>
            <a:r>
              <a:rPr lang="ru-RU" dirty="0"/>
              <a:t>элементы</a:t>
            </a:r>
            <a:r>
              <a:rPr lang="en-US" dirty="0"/>
              <a:t>,</a:t>
            </a:r>
            <a:r>
              <a:rPr lang="ru-RU" dirty="0"/>
              <a:t> необходимо было для них реализовать специальные адаптеры</a:t>
            </a:r>
            <a:r>
              <a:rPr lang="en-US" dirty="0"/>
              <a:t>: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012207" y="3135747"/>
            <a:ext cx="2124364" cy="102523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RecyclerView.Adapter</a:t>
            </a:r>
            <a:endParaRPr lang="ru-RU" sz="12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715457" y="4496544"/>
            <a:ext cx="2386181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LeaderBoardRvAdapter</a:t>
            </a:r>
            <a:endParaRPr lang="ru-RU" sz="1200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1104183" y="5521780"/>
            <a:ext cx="1607128" cy="59112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 smtClean="0"/>
              <a:t>UserItem</a:t>
            </a:r>
            <a:endParaRPr lang="ru-RU" sz="8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3491165" y="4496544"/>
            <a:ext cx="2386181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LanguageSelectRvAdapter</a:t>
            </a:r>
            <a:endParaRPr lang="ru-RU" sz="1200" dirty="0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880692" y="5521780"/>
            <a:ext cx="1607128" cy="59112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 smtClean="0"/>
              <a:t>LanguageItem</a:t>
            </a:r>
            <a:endParaRPr lang="ru-RU" sz="800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6663506" y="5495557"/>
            <a:ext cx="1607128" cy="59112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 smtClean="0"/>
              <a:t>WordItem</a:t>
            </a:r>
            <a:endParaRPr lang="ru-RU" sz="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6273980" y="4496544"/>
            <a:ext cx="2386181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WordRvAdapter</a:t>
            </a:r>
            <a:endParaRPr lang="ru-RU" sz="1200" dirty="0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9439213" y="5495557"/>
            <a:ext cx="1607128" cy="59112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 smtClean="0"/>
              <a:t>WordMultiplayerItem</a:t>
            </a:r>
            <a:endParaRPr lang="ru-RU" sz="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9049687" y="4496544"/>
            <a:ext cx="2386181" cy="102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WordMultiplayerRvAdapter</a:t>
            </a:r>
            <a:endParaRPr lang="ru-RU" sz="1200" dirty="0"/>
          </a:p>
        </p:txBody>
      </p:sp>
      <p:sp>
        <p:nvSpPr>
          <p:cNvPr id="16" name="Стрелка вниз 15"/>
          <p:cNvSpPr/>
          <p:nvPr/>
        </p:nvSpPr>
        <p:spPr>
          <a:xfrm>
            <a:off x="1762248" y="4245636"/>
            <a:ext cx="279986" cy="1637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низ 16"/>
          <p:cNvSpPr/>
          <p:nvPr/>
        </p:nvSpPr>
        <p:spPr>
          <a:xfrm>
            <a:off x="4544262" y="4245636"/>
            <a:ext cx="279986" cy="1637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низ 17"/>
          <p:cNvSpPr/>
          <p:nvPr/>
        </p:nvSpPr>
        <p:spPr>
          <a:xfrm>
            <a:off x="7320770" y="4267199"/>
            <a:ext cx="279986" cy="1637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Стрелка вниз 18"/>
          <p:cNvSpPr/>
          <p:nvPr/>
        </p:nvSpPr>
        <p:spPr>
          <a:xfrm>
            <a:off x="10102784" y="4245636"/>
            <a:ext cx="279986" cy="1637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720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вет директоров">
  <a:themeElements>
    <a:clrScheme name="Совет директоров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Совет директоров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овет директоров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344</TotalTime>
  <Words>683</Words>
  <Application>Microsoft Office PowerPoint</Application>
  <PresentationFormat>Широкоэкранный</PresentationFormat>
  <Paragraphs>106</Paragraphs>
  <Slides>26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0" baseType="lpstr">
      <vt:lpstr>Arial</vt:lpstr>
      <vt:lpstr>Century Gothic</vt:lpstr>
      <vt:lpstr>Wingdings 3</vt:lpstr>
      <vt:lpstr>Совет директоров</vt:lpstr>
      <vt:lpstr>Курсовая работа по дисциплине “Программирование мобильных устройств”</vt:lpstr>
      <vt:lpstr>Используемый стек библиотек</vt:lpstr>
      <vt:lpstr>О приложении</vt:lpstr>
      <vt:lpstr>Базовая активность</vt:lpstr>
      <vt:lpstr>Активности</vt:lpstr>
      <vt:lpstr>DataBase классы</vt:lpstr>
      <vt:lpstr>Менеджеры упражнений</vt:lpstr>
      <vt:lpstr>Адаптеры ViewPager</vt:lpstr>
      <vt:lpstr>Адаптеры RecyclerView</vt:lpstr>
      <vt:lpstr>Файл Utils.kt</vt:lpstr>
      <vt:lpstr>SplashScreen</vt:lpstr>
      <vt:lpstr>Onboarding</vt:lpstr>
      <vt:lpstr>Выбор языка</vt:lpstr>
      <vt:lpstr>Экран входа</vt:lpstr>
      <vt:lpstr>Экран регистрации</vt:lpstr>
      <vt:lpstr>Главное меню</vt:lpstr>
      <vt:lpstr>Профиль пользователя</vt:lpstr>
      <vt:lpstr>Смена изображения</vt:lpstr>
      <vt:lpstr>Угадай животное</vt:lpstr>
      <vt:lpstr>Выбери слово</vt:lpstr>
      <vt:lpstr>Аудирование</vt:lpstr>
      <vt:lpstr>Мультиплеер</vt:lpstr>
      <vt:lpstr>Класс LocalStorage, используемый LanguageApplication</vt:lpstr>
      <vt:lpstr>Проверка на наличие сохраненной в кэше сессии</vt:lpstr>
      <vt:lpstr>Получение всей информации о пользователе по его uuid</vt:lpstr>
      <vt:lpstr>Работа с таблицами на примере упражнения с животными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 по дисциплине “Программирование мобильных устройств”</dc:title>
  <dc:creator>AlekseyScorpi AlekseyScorpi</dc:creator>
  <cp:lastModifiedBy>AlekseyScorpi AlekseyScorpi</cp:lastModifiedBy>
  <cp:revision>18</cp:revision>
  <dcterms:created xsi:type="dcterms:W3CDTF">2024-04-17T09:16:24Z</dcterms:created>
  <dcterms:modified xsi:type="dcterms:W3CDTF">2024-04-17T15:01:07Z</dcterms:modified>
</cp:coreProperties>
</file>

<file path=docProps/thumbnail.jpeg>
</file>